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310" r:id="rId6"/>
    <p:sldId id="317" r:id="rId7"/>
    <p:sldId id="311" r:id="rId8"/>
    <p:sldId id="312" r:id="rId9"/>
    <p:sldId id="314" r:id="rId10"/>
    <p:sldId id="313" r:id="rId11"/>
    <p:sldId id="315" r:id="rId12"/>
    <p:sldId id="316" r:id="rId13"/>
    <p:sldId id="319" r:id="rId14"/>
    <p:sldId id="320" r:id="rId15"/>
    <p:sldId id="321" r:id="rId16"/>
    <p:sldId id="322" r:id="rId17"/>
    <p:sldId id="323" r:id="rId18"/>
    <p:sldId id="324" r:id="rId19"/>
    <p:sldId id="318" r:id="rId20"/>
    <p:sldId id="326" r:id="rId21"/>
    <p:sldId id="325" r:id="rId22"/>
  </p:sldIdLst>
  <p:sldSz cx="12188825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5268" autoAdjust="0"/>
  </p:normalViewPr>
  <p:slideViewPr>
    <p:cSldViewPr showGuides="1">
      <p:cViewPr varScale="1">
        <p:scale>
          <a:sx n="51" d="100"/>
          <a:sy n="51" d="100"/>
        </p:scale>
        <p:origin x="614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-9662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1/20/2017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1/20/2017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39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1/20/2017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41412" y="1389192"/>
            <a:ext cx="8229600" cy="2895600"/>
          </a:xfrm>
        </p:spPr>
        <p:txBody>
          <a:bodyPr/>
          <a:lstStyle/>
          <a:p>
            <a:r>
              <a:rPr lang="en-US" dirty="0"/>
              <a:t>HKN Kappa Upsilon </a:t>
            </a:r>
            <a:br>
              <a:rPr lang="en-US" dirty="0"/>
            </a:br>
            <a:r>
              <a:rPr lang="en-US" dirty="0"/>
              <a:t>CTS Meeting Presentation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10992" y="4315684"/>
            <a:ext cx="8229600" cy="1219200"/>
          </a:xfrm>
        </p:spPr>
        <p:txBody>
          <a:bodyPr/>
          <a:lstStyle/>
          <a:p>
            <a:r>
              <a:rPr lang="it-IT" dirty="0"/>
              <a:t>01/21/2017</a:t>
            </a:r>
          </a:p>
        </p:txBody>
      </p:sp>
      <p:pic>
        <p:nvPicPr>
          <p:cNvPr id="1032" name="Picture 8" descr="Image result for hk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2" y="-457200"/>
            <a:ext cx="2301875" cy="37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hkn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" y="5181600"/>
            <a:ext cx="2057400" cy="14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2" y="5480780"/>
            <a:ext cx="2895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Tutoring services will be offered to students ranging from freshmen to senior level courses</a:t>
            </a:r>
          </a:p>
          <a:p>
            <a:pPr lvl="1"/>
            <a:r>
              <a:rPr lang="en-US" sz="2400" dirty="0"/>
              <a:t>Tutoring will be available from 8am-5pm. </a:t>
            </a:r>
          </a:p>
          <a:p>
            <a:pPr lvl="1"/>
            <a:r>
              <a:rPr lang="en-US" sz="2400" dirty="0"/>
              <a:t>As of now from 8am-12pm tutoring will be available every day for most courses thereafter it will be to limited courses.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3301" y="4091939"/>
            <a:ext cx="1852613" cy="211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4" y="1859280"/>
            <a:ext cx="4571999" cy="4343401"/>
          </a:xfrm>
        </p:spPr>
        <p:txBody>
          <a:bodyPr>
            <a:normAutofit lnSpcReduction="10000"/>
          </a:bodyPr>
          <a:lstStyle/>
          <a:p>
            <a:pPr marL="231775" lvl="1" indent="0">
              <a:buNone/>
            </a:pPr>
            <a:r>
              <a:rPr lang="en-US" sz="2800" dirty="0"/>
              <a:t>HKN hosts technical workshops throughout the semester</a:t>
            </a:r>
          </a:p>
          <a:p>
            <a:pPr marL="231775" lvl="1" indent="0">
              <a:buNone/>
            </a:pPr>
            <a:r>
              <a:rPr lang="en-US" sz="2800" dirty="0"/>
              <a:t>Fall 2016 Workshops offered:</a:t>
            </a:r>
          </a:p>
          <a:p>
            <a:pPr lvl="2"/>
            <a:r>
              <a:rPr lang="en-US" sz="2400" dirty="0"/>
              <a:t>MATLAB coder and global optimization tool</a:t>
            </a:r>
          </a:p>
          <a:p>
            <a:pPr lvl="2"/>
            <a:r>
              <a:rPr lang="en-US" sz="2400" dirty="0"/>
              <a:t>Data Compression with Huffman Coding</a:t>
            </a:r>
          </a:p>
          <a:p>
            <a:pPr lvl="2"/>
            <a:r>
              <a:rPr lang="en-US" sz="2400" dirty="0" err="1"/>
              <a:t>PSpice</a:t>
            </a:r>
            <a:r>
              <a:rPr lang="en-US" sz="2400" dirty="0"/>
              <a:t> Analysis Techniques</a:t>
            </a:r>
          </a:p>
          <a:p>
            <a:pPr lvl="2"/>
            <a:r>
              <a:rPr lang="en-US" sz="2400" dirty="0"/>
              <a:t>Introduction to Simulink</a:t>
            </a:r>
          </a:p>
          <a:p>
            <a:pPr lvl="2"/>
            <a:endParaRPr lang="en-US" sz="2200" dirty="0"/>
          </a:p>
          <a:p>
            <a:pPr lvl="3"/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5128" name="Picture 8" descr="Image result for matlab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2" y="1574684"/>
            <a:ext cx="2082916" cy="20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pspic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503" y="4191000"/>
            <a:ext cx="232833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62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04999"/>
            <a:ext cx="5181599" cy="4343401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Workshops planned for Spring 2017</a:t>
            </a:r>
          </a:p>
          <a:p>
            <a:pPr lvl="2"/>
            <a:r>
              <a:rPr lang="en-US" sz="2800" dirty="0"/>
              <a:t>Data Encryption</a:t>
            </a:r>
          </a:p>
          <a:p>
            <a:pPr lvl="2"/>
            <a:r>
              <a:rPr lang="en-US" sz="2800" dirty="0"/>
              <a:t>Python and MATLAB programming</a:t>
            </a:r>
          </a:p>
          <a:p>
            <a:pPr lvl="2"/>
            <a:r>
              <a:rPr lang="en-US" sz="2800" dirty="0" err="1"/>
              <a:t>Solidworks</a:t>
            </a:r>
            <a:r>
              <a:rPr lang="en-US" sz="2800" dirty="0"/>
              <a:t> Part Modeling</a:t>
            </a:r>
          </a:p>
          <a:p>
            <a:pPr lvl="2"/>
            <a:r>
              <a:rPr lang="en-US" sz="2800" dirty="0" err="1"/>
              <a:t>Solidworks</a:t>
            </a:r>
            <a:r>
              <a:rPr lang="en-US" sz="2800" dirty="0"/>
              <a:t> Load Simulation</a:t>
            </a:r>
          </a:p>
          <a:p>
            <a:pPr lvl="2"/>
            <a:r>
              <a:rPr lang="en-US" sz="2800" dirty="0"/>
              <a:t>Circuit soldering workshop</a:t>
            </a:r>
          </a:p>
          <a:p>
            <a:pPr lvl="2"/>
            <a:endParaRPr lang="en-US" sz="2200" dirty="0"/>
          </a:p>
          <a:p>
            <a:pPr lvl="3"/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098" name="Picture 2" descr="File:SolidWorks Logo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267" y="4269314"/>
            <a:ext cx="3295345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lidworks load simulation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235" y="5103040"/>
            <a:ext cx="2665411" cy="149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oldering circuit simulation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2" y="1896532"/>
            <a:ext cx="29718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3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Mentorship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70012" y="2120370"/>
            <a:ext cx="6476999" cy="4343401"/>
          </a:xfrm>
        </p:spPr>
        <p:txBody>
          <a:bodyPr>
            <a:normAutofit/>
          </a:bodyPr>
          <a:lstStyle/>
          <a:p>
            <a:pPr marL="49213" indent="0">
              <a:buNone/>
            </a:pPr>
            <a:r>
              <a:rPr lang="en-US" sz="2800" dirty="0"/>
              <a:t>One on One Mentoring program is in process of being launched</a:t>
            </a:r>
          </a:p>
          <a:p>
            <a:pPr marL="682625" lvl="3" indent="0">
              <a:buNone/>
            </a:pPr>
            <a:endParaRPr lang="en-US" sz="2000" dirty="0"/>
          </a:p>
          <a:p>
            <a:pPr marL="49213" indent="0">
              <a:buNone/>
            </a:pPr>
            <a:r>
              <a:rPr lang="en-US" sz="2800" dirty="0"/>
              <a:t>The Program will include a biweekly workshop related in professional development(e.g. resume building, course planning recommendations, etc.)</a:t>
            </a:r>
          </a:p>
          <a:p>
            <a:pPr marL="682625" lvl="3" indent="0">
              <a:buNone/>
            </a:pPr>
            <a:endParaRPr lang="en-US" sz="2000" dirty="0"/>
          </a:p>
          <a:p>
            <a:pPr marL="682625" lvl="3" indent="0">
              <a:buNone/>
            </a:pPr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3074" name="Picture 2" descr="Image result for mentor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2120370"/>
            <a:ext cx="2895600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Development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04999"/>
            <a:ext cx="6857999" cy="4343401"/>
          </a:xfrm>
        </p:spPr>
        <p:txBody>
          <a:bodyPr>
            <a:normAutofit fontScale="85000" lnSpcReduction="20000"/>
          </a:bodyPr>
          <a:lstStyle/>
          <a:p>
            <a:pPr marL="49213" indent="0">
              <a:buNone/>
            </a:pPr>
            <a:r>
              <a:rPr lang="en-US" sz="3300" dirty="0"/>
              <a:t>HKN collaboration with the ECE department to improve mandatory classes for students to improve quality of education. </a:t>
            </a:r>
          </a:p>
          <a:p>
            <a:pPr marL="49213" indent="0">
              <a:buNone/>
            </a:pPr>
            <a:r>
              <a:rPr lang="en-US" sz="3300" dirty="0"/>
              <a:t>Some examples are:</a:t>
            </a:r>
            <a:endParaRPr lang="en-US" sz="2800" dirty="0"/>
          </a:p>
          <a:p>
            <a:pPr lvl="1"/>
            <a:r>
              <a:rPr lang="en-US" sz="3200" dirty="0"/>
              <a:t>Rewriting all the Microcontroller Labs for a course</a:t>
            </a:r>
          </a:p>
          <a:p>
            <a:pPr lvl="1"/>
            <a:r>
              <a:rPr lang="en-US" sz="3200" dirty="0"/>
              <a:t>Creating videos to be posted in BB as an additional learning resource</a:t>
            </a:r>
          </a:p>
          <a:p>
            <a:pPr lvl="1"/>
            <a:r>
              <a:rPr lang="en-US" sz="3200" dirty="0"/>
              <a:t>Implemented changes in software used in class from an unstable educational one to one used in industry while teaching students to use new software</a:t>
            </a:r>
          </a:p>
          <a:p>
            <a:pPr marL="682625" lvl="3" indent="0">
              <a:buNone/>
            </a:pPr>
            <a:endParaRPr lang="en-US" sz="20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146" name="Picture 2" descr="Image result for improvemen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2" y="2328334"/>
            <a:ext cx="28956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6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Outreach (In progress)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04999"/>
            <a:ext cx="5638799" cy="4343401"/>
          </a:xfrm>
        </p:spPr>
        <p:txBody>
          <a:bodyPr>
            <a:normAutofit/>
          </a:bodyPr>
          <a:lstStyle/>
          <a:p>
            <a:pPr marL="49213" indent="0">
              <a:buNone/>
            </a:pPr>
            <a:r>
              <a:rPr lang="en-US" sz="2800" dirty="0"/>
              <a:t>Five high schools nearby from UTSA were asked about their interest in a program to promote the ECE careers by informing the students about the profession.</a:t>
            </a:r>
          </a:p>
          <a:p>
            <a:pPr marL="49213" indent="0">
              <a:buNone/>
            </a:pPr>
            <a:endParaRPr lang="en-US" sz="2800" dirty="0"/>
          </a:p>
          <a:p>
            <a:pPr marL="49213" indent="0">
              <a:buNone/>
            </a:pPr>
            <a:r>
              <a:rPr lang="en-US" sz="2800" dirty="0"/>
              <a:t>This is a pilot program that HKN is collaborating with the ECE department at UTSA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923212" y="2099846"/>
            <a:ext cx="3734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OUTREACH</a:t>
            </a:r>
          </a:p>
        </p:txBody>
      </p:sp>
      <p:pic>
        <p:nvPicPr>
          <p:cNvPr id="7170" name="Picture 2" descr="Image result for high school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3335625"/>
            <a:ext cx="28956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362570"/>
              </p:ext>
            </p:extLst>
          </p:nvPr>
        </p:nvGraphicFramePr>
        <p:xfrm>
          <a:off x="1730061" y="2209800"/>
          <a:ext cx="8685210" cy="4097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0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0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0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82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Presenter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Affiliation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523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January 25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T. Scott Atkinson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IEEE Communications Society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8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February 22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Susan Pope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Space Instrumentation at SWRI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98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13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Karen Pedersen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IEEE WIE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41423726"/>
                  </a:ext>
                </a:extLst>
              </a:tr>
              <a:tr h="9687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March 22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Ryan </a:t>
                      </a:r>
                      <a:r>
                        <a:rPr lang="en-US" dirty="0" err="1"/>
                        <a:t>Lamm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Intelligent Systems at</a:t>
                      </a:r>
                    </a:p>
                    <a:p>
                      <a:pPr algn="ctr"/>
                      <a:r>
                        <a:rPr lang="en-US" dirty="0"/>
                        <a:t>SWRI</a:t>
                      </a:r>
                    </a:p>
                    <a:p>
                      <a:pPr algn="ctr"/>
                      <a:r>
                        <a:rPr lang="en-US" dirty="0"/>
                        <a:t>IEEE 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829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April 26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Maruthi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Akella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IEEE AESS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3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7612" y="2133600"/>
            <a:ext cx="1043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HKN KU chapter is proud of what it has accomplished with its limited resources and promoting IEEE-HKN ideals at UTSA.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7612" y="3575333"/>
            <a:ext cx="9677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“To aid and assist whenever the need for something exists that is within our power to give” </a:t>
            </a:r>
          </a:p>
        </p:txBody>
      </p:sp>
    </p:spTree>
    <p:extLst>
      <p:ext uri="{BB962C8B-B14F-4D97-AF65-F5344CB8AC3E}">
        <p14:creationId xmlns:p14="http://schemas.microsoft.com/office/powerpoint/2010/main" val="39028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255" y="2514600"/>
            <a:ext cx="9144001" cy="1371600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Questions?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5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HKN Membership</a:t>
            </a:r>
          </a:p>
          <a:p>
            <a:r>
              <a:rPr lang="en-US" dirty="0"/>
              <a:t>Soldering Workshops</a:t>
            </a:r>
          </a:p>
          <a:p>
            <a:r>
              <a:rPr lang="en-US" dirty="0"/>
              <a:t>Tutoring</a:t>
            </a:r>
          </a:p>
          <a:p>
            <a:r>
              <a:rPr lang="en-US" dirty="0"/>
              <a:t>Technical Workshops</a:t>
            </a:r>
          </a:p>
          <a:p>
            <a:r>
              <a:rPr lang="en-US" dirty="0"/>
              <a:t>Peer Mentorship Program</a:t>
            </a:r>
          </a:p>
          <a:p>
            <a:r>
              <a:rPr lang="en-US" dirty="0"/>
              <a:t>Course Development</a:t>
            </a:r>
          </a:p>
          <a:p>
            <a:r>
              <a:rPr lang="en-US" dirty="0"/>
              <a:t>High School Outreach</a:t>
            </a:r>
          </a:p>
          <a:p>
            <a:r>
              <a:rPr lang="en-US" dirty="0"/>
              <a:t>Speakers</a:t>
            </a:r>
          </a:p>
          <a:p>
            <a:endParaRPr lang="en-US" dirty="0"/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209800"/>
            <a:ext cx="4572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pic>
        <p:nvPicPr>
          <p:cNvPr id="7" name="Picture 8" descr="Image result for hk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612" y="1981200"/>
            <a:ext cx="2381582" cy="39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7612" y="1905000"/>
            <a:ext cx="6858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Membership doubled this past semester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Participation from members has increased from 10 in the previous semester to 27 members this semester (so far)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Applications to join HKN has doubled</a:t>
            </a:r>
          </a:p>
          <a:p>
            <a:endParaRPr lang="en-US" dirty="0"/>
          </a:p>
        </p:txBody>
      </p:sp>
      <p:pic>
        <p:nvPicPr>
          <p:cNvPr id="2050" name="Picture 2" descr="Volunte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2" y="4120991"/>
            <a:ext cx="3733800" cy="198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2" y="1600200"/>
            <a:ext cx="28956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0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413" y="1904999"/>
            <a:ext cx="8839199" cy="4114801"/>
          </a:xfrm>
        </p:spPr>
        <p:txBody>
          <a:bodyPr/>
          <a:lstStyle/>
          <a:p>
            <a:r>
              <a:rPr lang="en-US" dirty="0"/>
              <a:t>Three Soldering Workshops were held (3 hours each)</a:t>
            </a:r>
          </a:p>
          <a:p>
            <a:r>
              <a:rPr lang="en-US" dirty="0"/>
              <a:t>16 IEEE-HKN members participated</a:t>
            </a:r>
          </a:p>
          <a:p>
            <a:r>
              <a:rPr lang="en-US" dirty="0"/>
              <a:t>51 Students Helped ~74% of the class enrolled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96" y="3657600"/>
            <a:ext cx="5055833" cy="284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Workshop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058" y="3346787"/>
            <a:ext cx="5444553" cy="3366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83" y="3346787"/>
            <a:ext cx="5571401" cy="33663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9012" y="205740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Based on 21 Responses  100% of the students Strongly Agree the workshop and the instructors were helpful</a:t>
            </a:r>
          </a:p>
        </p:txBody>
      </p:sp>
    </p:spTree>
    <p:extLst>
      <p:ext uri="{BB962C8B-B14F-4D97-AF65-F5344CB8AC3E}">
        <p14:creationId xmlns:p14="http://schemas.microsoft.com/office/powerpoint/2010/main" val="20305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Workshop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30136" y="3543961"/>
            <a:ext cx="9718944" cy="3144202"/>
            <a:chOff x="836612" y="3561398"/>
            <a:chExt cx="9718944" cy="31442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6612" y="3561398"/>
              <a:ext cx="5085299" cy="31442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1911" y="3561398"/>
              <a:ext cx="4633645" cy="3144202"/>
            </a:xfrm>
            <a:prstGeom prst="rect">
              <a:avLst/>
            </a:prstGeom>
          </p:spPr>
        </p:pic>
      </p:grpSp>
      <p:sp>
        <p:nvSpPr>
          <p:cNvPr id="9" name="Content Placeholder 8"/>
          <p:cNvSpPr txBox="1">
            <a:spLocks noGrp="1"/>
          </p:cNvSpPr>
          <p:nvPr>
            <p:ph idx="1"/>
          </p:nvPr>
        </p:nvSpPr>
        <p:spPr>
          <a:xfrm>
            <a:off x="1522413" y="1905000"/>
            <a:ext cx="9134391" cy="1486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100 % of students would recommend this Workshop</a:t>
            </a:r>
          </a:p>
          <a:p>
            <a:r>
              <a:rPr lang="en-US" sz="2800" dirty="0"/>
              <a:t>90.5 % are very likely to attend a similar workshop whereas 9.5 are likely to attend</a:t>
            </a:r>
          </a:p>
        </p:txBody>
      </p:sp>
    </p:spTree>
    <p:extLst>
      <p:ext uri="{BB962C8B-B14F-4D97-AF65-F5344CB8AC3E}">
        <p14:creationId xmlns:p14="http://schemas.microsoft.com/office/powerpoint/2010/main" val="361116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Workshop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2412" y="1981200"/>
            <a:ext cx="6453890" cy="44958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4212" y="19812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Request of improvement of workshop by students: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stations, tools and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Advise what parts to solder first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times for the workshop 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More similar workshops</a:t>
            </a:r>
          </a:p>
        </p:txBody>
      </p:sp>
    </p:spTree>
    <p:extLst>
      <p:ext uri="{BB962C8B-B14F-4D97-AF65-F5344CB8AC3E}">
        <p14:creationId xmlns:p14="http://schemas.microsoft.com/office/powerpoint/2010/main" val="428475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609601"/>
          </a:xfrm>
        </p:spPr>
        <p:txBody>
          <a:bodyPr/>
          <a:lstStyle/>
          <a:p>
            <a:r>
              <a:rPr lang="en-US" dirty="0"/>
              <a:t>Workshop performance compared to previous semester</a:t>
            </a:r>
          </a:p>
          <a:p>
            <a:pPr marL="231775" lvl="1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877664"/>
              </p:ext>
            </p:extLst>
          </p:nvPr>
        </p:nvGraphicFramePr>
        <p:xfrm>
          <a:off x="1700820" y="2438401"/>
          <a:ext cx="8736992" cy="430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8">
                  <a:extLst>
                    <a:ext uri="{9D8B030D-6E8A-4147-A177-3AD203B41FA5}">
                      <a16:colId xmlns:a16="http://schemas.microsoft.com/office/drawing/2014/main" xmlns="" val="83041877"/>
                    </a:ext>
                  </a:extLst>
                </a:gridCol>
                <a:gridCol w="2184248">
                  <a:extLst>
                    <a:ext uri="{9D8B030D-6E8A-4147-A177-3AD203B41FA5}">
                      <a16:colId xmlns:a16="http://schemas.microsoft.com/office/drawing/2014/main" xmlns="" val="784280088"/>
                    </a:ext>
                  </a:extLst>
                </a:gridCol>
                <a:gridCol w="2184248">
                  <a:extLst>
                    <a:ext uri="{9D8B030D-6E8A-4147-A177-3AD203B41FA5}">
                      <a16:colId xmlns:a16="http://schemas.microsoft.com/office/drawing/2014/main" xmlns="" val="4026675145"/>
                    </a:ext>
                  </a:extLst>
                </a:gridCol>
                <a:gridCol w="2184248">
                  <a:extLst>
                    <a:ext uri="{9D8B030D-6E8A-4147-A177-3AD203B41FA5}">
                      <a16:colId xmlns:a16="http://schemas.microsoft.com/office/drawing/2014/main" xmlns="" val="83344768"/>
                    </a:ext>
                  </a:extLst>
                </a:gridCol>
              </a:tblGrid>
              <a:tr h="347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Category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Fall 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Spring 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Increase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6787810"/>
                  </a:ext>
                </a:extLst>
              </a:tr>
              <a:tr h="347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 of Stations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7283334"/>
                  </a:ext>
                </a:extLst>
              </a:tr>
              <a:tr h="347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Students Helped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189402"/>
                  </a:ext>
                </a:extLst>
              </a:tr>
              <a:tr h="347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Survey Participation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5966634"/>
                  </a:ext>
                </a:extLst>
              </a:tr>
              <a:tr h="347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Workshop Helpful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96.92%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13300891"/>
                  </a:ext>
                </a:extLst>
              </a:tr>
              <a:tr h="34738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Instructors Helpful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98.46%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59538024"/>
                  </a:ext>
                </a:extLst>
              </a:tr>
              <a:tr h="60792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Attend Future Workshops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90.77 %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917912554"/>
                  </a:ext>
                </a:extLst>
              </a:tr>
              <a:tr h="86846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Most Common Complaint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 more irons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Need more tools/more workshops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23880213"/>
                  </a:ext>
                </a:extLst>
              </a:tr>
              <a:tr h="55407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Workshops Offered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(3hr/each)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(3hr/each)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79345085"/>
                  </a:ext>
                </a:extLst>
              </a:tr>
            </a:tbl>
          </a:graphicData>
        </a:graphic>
      </p:graphicFrame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3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Soldering 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343401"/>
          </a:xfrm>
        </p:spPr>
        <p:txBody>
          <a:bodyPr>
            <a:normAutofit/>
          </a:bodyPr>
          <a:lstStyle/>
          <a:p>
            <a:pPr marL="231775" lvl="1" indent="0">
              <a:buNone/>
            </a:pPr>
            <a:r>
              <a:rPr lang="en-US" sz="2400" dirty="0"/>
              <a:t>GOALS</a:t>
            </a:r>
          </a:p>
          <a:p>
            <a:pPr lvl="1"/>
            <a:r>
              <a:rPr lang="en-US" sz="2400" dirty="0"/>
              <a:t>Maintain quality of workshops</a:t>
            </a:r>
          </a:p>
          <a:p>
            <a:pPr lvl="1"/>
            <a:r>
              <a:rPr lang="en-US" sz="2400" dirty="0"/>
              <a:t>Get the necessary tools/equipment for each station to improve quality of workshop</a:t>
            </a:r>
          </a:p>
          <a:p>
            <a:pPr lvl="1"/>
            <a:r>
              <a:rPr lang="en-US" sz="2400" dirty="0"/>
              <a:t>Develop checkout system of equipment to members of HKN as a benefit to membership</a:t>
            </a:r>
          </a:p>
          <a:p>
            <a:pPr lvl="1"/>
            <a:r>
              <a:rPr lang="en-US" sz="2400" dirty="0"/>
              <a:t> Increase number of soldering workshops available and/or improve outreach to class to increase attendance to events.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1505471" y="5562600"/>
            <a:ext cx="9134391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1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5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1909</TotalTime>
  <Words>635</Words>
  <Application>Microsoft Office PowerPoint</Application>
  <PresentationFormat>Custom</PresentationFormat>
  <Paragraphs>135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Corbel</vt:lpstr>
      <vt:lpstr>Digital Blue Tunnel 16x9</vt:lpstr>
      <vt:lpstr>HKN Kappa Upsilon  CTS Meeting Presentation</vt:lpstr>
      <vt:lpstr>Agenda</vt:lpstr>
      <vt:lpstr>Membership</vt:lpstr>
      <vt:lpstr>Soldering Workshop</vt:lpstr>
      <vt:lpstr>Soldering Workshop</vt:lpstr>
      <vt:lpstr>Soldering Workshop</vt:lpstr>
      <vt:lpstr>Soldering Workshop</vt:lpstr>
      <vt:lpstr>Soldering Workshop</vt:lpstr>
      <vt:lpstr>Soldering Workshop</vt:lpstr>
      <vt:lpstr>Tutoring</vt:lpstr>
      <vt:lpstr>Workshops</vt:lpstr>
      <vt:lpstr>Workshops</vt:lpstr>
      <vt:lpstr>Peer Mentorship Program</vt:lpstr>
      <vt:lpstr>Course Development</vt:lpstr>
      <vt:lpstr>High School Outreach (In progress)</vt:lpstr>
      <vt:lpstr>Speakers</vt:lpstr>
      <vt:lpstr>Conclusions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HKN Kappa Upsilon General Meeting</dc:title>
  <dc:creator>Andres</dc:creator>
  <cp:lastModifiedBy>Larson, Lawrence</cp:lastModifiedBy>
  <cp:revision>55</cp:revision>
  <dcterms:created xsi:type="dcterms:W3CDTF">2016-09-10T21:20:30Z</dcterms:created>
  <dcterms:modified xsi:type="dcterms:W3CDTF">2017-01-20T20:50:20Z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